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Garamond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Garamond-bold.fntdata"/><Relationship Id="rId21" Type="http://schemas.openxmlformats.org/officeDocument/2006/relationships/font" Target="fonts/Garamond-regular.fntdata"/><Relationship Id="rId24" Type="http://schemas.openxmlformats.org/officeDocument/2006/relationships/font" Target="fonts/Garamond-boldItalic.fntdata"/><Relationship Id="rId23" Type="http://schemas.openxmlformats.org/officeDocument/2006/relationships/font" Target="fonts/Garamon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cfd6b7ca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cfd6b7ca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cfd6b7d24_4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cfd6b7d24_4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 - add title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cfd6b7ca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cfd6b7ca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cfd6b7d24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cfd6b7d24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cfd6b7d24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cfd6b7d24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cfd6b7ca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bcfd6b7ca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cfd6b7d24_9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bcfd6b7d24_9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bcfd6b7d24_9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cfd6b7c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cfd6b7c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Bill James’s philosophy was adapted to 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create weighted statistics that measure each player and each team's on-court efficiency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-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Began measuring on a per-minute basis in order to perform less biased analysis.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-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Efficiency ratings are essentially a weighted points scored or allowed per possession, with possessions being adjusted to account for rebounds and free throws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-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Football outsiders revolutionized advanced american football metrics in 2003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-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DVOA: accounts for down, distance, location on field, current score gap, quarter, and strength of opponent to account for individual success on a given play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-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Speed score: adjusts 40 times to account for strength and weight of running backs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-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Advanced metrics are becoming more and more common in NFL media, but we’re not seeing a Moneyball-like revolution in player evaluation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-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In the NHL, there’s a big emphasis on shot attempts and Corsi and Fenwick and different ways of measuring shot attempts which take away the “luck” that comes with the goal statistic in hockey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cfd6b7ca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cfd6b7ca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SLG in math terms, explain 1.8 (linear regression, mathletics)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0" name="Google Shape;90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7" name="Google Shape;117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33" name="Google Shape;133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4" name="Google Shape;134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1" name="Google Shape;141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Sabermetrics</a:t>
            </a:r>
            <a:endParaRPr/>
          </a:p>
        </p:txBody>
      </p:sp>
      <p:sp>
        <p:nvSpPr>
          <p:cNvPr id="161" name="Google Shape;161;p2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Problems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Flaws in Traditional Analytics</a:t>
            </a:r>
            <a:endParaRPr/>
          </a:p>
        </p:txBody>
      </p:sp>
      <p:sp>
        <p:nvSpPr>
          <p:cNvPr id="268" name="Google Shape;268;p3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Pitching Measurements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ERA is used to measure pitching performance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Unfortunately ERA is not independent on the performance of outfielders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Errors by outfielders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Steals by runners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Defense Independent Measurements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Walks plus hits per innings pitched (WHIP): </a:t>
            </a:r>
            <a:r>
              <a:rPr b="1" lang="en"/>
              <a:t>Daniel Okrent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One of the earliest developed Independent Measurements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Defense Independent ERA: </a:t>
            </a:r>
            <a:r>
              <a:rPr b="1" lang="en"/>
              <a:t>Clay Dreslough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			</a:t>
            </a:r>
            <a:endParaRPr/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488" y="3795713"/>
            <a:ext cx="467677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/>
          <p:nvPr/>
        </p:nvSpPr>
        <p:spPr>
          <a:xfrm>
            <a:off x="340926" y="2199000"/>
            <a:ext cx="1728300" cy="745500"/>
          </a:xfrm>
          <a:prstGeom prst="homePlate">
            <a:avLst>
              <a:gd fmla="val 50000" name="adj"/>
            </a:avLst>
          </a:prstGeom>
          <a:solidFill>
            <a:srgbClr val="F3F3F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 txBox="1"/>
          <p:nvPr/>
        </p:nvSpPr>
        <p:spPr>
          <a:xfrm>
            <a:off x="490423" y="2335900"/>
            <a:ext cx="11826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1858</a:t>
            </a:r>
            <a:endParaRPr sz="1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8" name="Google Shape;168;p26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169" name="Google Shape;169;p26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0" name="Google Shape;170;p26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26"/>
          <p:cNvSpPr/>
          <p:nvPr/>
        </p:nvSpPr>
        <p:spPr>
          <a:xfrm>
            <a:off x="1673001" y="2198350"/>
            <a:ext cx="1728300" cy="7455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 txBox="1"/>
          <p:nvPr/>
        </p:nvSpPr>
        <p:spPr>
          <a:xfrm>
            <a:off x="2043525" y="2336550"/>
            <a:ext cx="966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1964</a:t>
            </a:r>
            <a:endParaRPr sz="1800">
              <a:solidFill>
                <a:srgbClr val="783F0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3" name="Google Shape;173;p26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174" name="Google Shape;174;p26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5" name="Google Shape;175;p26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" name="Google Shape;176;p26"/>
          <p:cNvGrpSpPr/>
          <p:nvPr/>
        </p:nvGrpSpPr>
        <p:grpSpPr>
          <a:xfrm>
            <a:off x="3753932" y="1610215"/>
            <a:ext cx="198900" cy="593656"/>
            <a:chOff x="3918084" y="1610215"/>
            <a:chExt cx="198900" cy="593656"/>
          </a:xfrm>
        </p:grpSpPr>
        <p:cxnSp>
          <p:nvCxnSpPr>
            <p:cNvPr id="177" name="Google Shape;177;p26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8" name="Google Shape;178;p26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6"/>
          <p:cNvSpPr/>
          <p:nvPr/>
        </p:nvSpPr>
        <p:spPr>
          <a:xfrm>
            <a:off x="4367675" y="2198350"/>
            <a:ext cx="1728300" cy="7455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" name="Google Shape;180;p26"/>
          <p:cNvGrpSpPr/>
          <p:nvPr/>
        </p:nvGrpSpPr>
        <p:grpSpPr>
          <a:xfrm>
            <a:off x="5113482" y="2938958"/>
            <a:ext cx="198900" cy="593656"/>
            <a:chOff x="5958946" y="2938958"/>
            <a:chExt cx="198900" cy="593656"/>
          </a:xfrm>
        </p:grpSpPr>
        <p:cxnSp>
          <p:nvCxnSpPr>
            <p:cNvPr id="181" name="Google Shape;181;p26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2" name="Google Shape;182;p26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875" y="1590612"/>
            <a:ext cx="298775" cy="2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325" y="3233850"/>
            <a:ext cx="298775" cy="2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988" y="1590612"/>
            <a:ext cx="298775" cy="2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775" y="3233850"/>
            <a:ext cx="298775" cy="2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340925" y="449800"/>
            <a:ext cx="1728300" cy="1028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accent1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Henry Chadwick develops the box score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1429575" y="3664625"/>
            <a:ext cx="1872300" cy="1028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accent1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Earnshaw Cook releases Percentage Baseball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2945625" y="449800"/>
            <a:ext cx="1792500" cy="1028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accent1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Bill James begins publishing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4002738" y="3665275"/>
            <a:ext cx="2231400" cy="1028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accent1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Oakland A’s win 20 games in a row under Billy Beane’s management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3009826" y="2198338"/>
            <a:ext cx="1728300" cy="7455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3401300" y="2335900"/>
            <a:ext cx="966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1977</a:t>
            </a:r>
            <a:endParaRPr sz="1800">
              <a:solidFill>
                <a:srgbClr val="783F0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4745025" y="2335900"/>
            <a:ext cx="966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2002</a:t>
            </a:r>
            <a:endParaRPr sz="1800">
              <a:solidFill>
                <a:srgbClr val="783F0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4" name="Google Shape;194;p26"/>
          <p:cNvGrpSpPr/>
          <p:nvPr/>
        </p:nvGrpSpPr>
        <p:grpSpPr>
          <a:xfrm>
            <a:off x="6453457" y="1610215"/>
            <a:ext cx="198900" cy="593656"/>
            <a:chOff x="3918084" y="1610215"/>
            <a:chExt cx="198900" cy="593656"/>
          </a:xfrm>
        </p:grpSpPr>
        <p:cxnSp>
          <p:nvCxnSpPr>
            <p:cNvPr id="195" name="Google Shape;195;p26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6" name="Google Shape;196;p26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513" y="1590612"/>
            <a:ext cx="298775" cy="2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/>
          <p:nvPr/>
        </p:nvSpPr>
        <p:spPr>
          <a:xfrm>
            <a:off x="5462125" y="449800"/>
            <a:ext cx="2321700" cy="1028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accent1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Bill James hired by Red Sox (who win 2004 World Series)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99" name="Google Shape;199;p26"/>
          <p:cNvSpPr/>
          <p:nvPr/>
        </p:nvSpPr>
        <p:spPr>
          <a:xfrm>
            <a:off x="5709351" y="2198338"/>
            <a:ext cx="1728300" cy="7455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6"/>
          <p:cNvSpPr txBox="1"/>
          <p:nvPr/>
        </p:nvSpPr>
        <p:spPr>
          <a:xfrm>
            <a:off x="6100825" y="2335900"/>
            <a:ext cx="966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2003</a:t>
            </a:r>
            <a:endParaRPr sz="1800">
              <a:solidFill>
                <a:srgbClr val="783F0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6"/>
          <p:cNvSpPr/>
          <p:nvPr/>
        </p:nvSpPr>
        <p:spPr>
          <a:xfrm>
            <a:off x="7062350" y="2198988"/>
            <a:ext cx="1728300" cy="7455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26"/>
          <p:cNvGrpSpPr/>
          <p:nvPr/>
        </p:nvGrpSpPr>
        <p:grpSpPr>
          <a:xfrm>
            <a:off x="7833757" y="2938958"/>
            <a:ext cx="198900" cy="593656"/>
            <a:chOff x="5958946" y="2938958"/>
            <a:chExt cx="198900" cy="593656"/>
          </a:xfrm>
        </p:grpSpPr>
        <p:cxnSp>
          <p:nvCxnSpPr>
            <p:cNvPr id="203" name="Google Shape;203;p26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4" name="Google Shape;204;p26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800" y="3233850"/>
            <a:ext cx="298775" cy="2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>
            <a:off x="7084550" y="3665275"/>
            <a:ext cx="1683900" cy="10284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accent1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Nate Silver starts FiveThirtyEight.com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7465300" y="2335900"/>
            <a:ext cx="9663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2008</a:t>
            </a:r>
            <a:endParaRPr sz="1800">
              <a:solidFill>
                <a:srgbClr val="783F0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311700" y="1229875"/>
            <a:ext cx="5740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1858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Henry Chadwick develops box score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Summarized individual and team performances through various statistics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1964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Earnshaw Cook releases </a:t>
            </a:r>
            <a:r>
              <a:rPr i="1"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Percentage Baseball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Criticized by both Baseball Executives and statisticians 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5275" y="1401373"/>
            <a:ext cx="2837025" cy="23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idx="1" type="body"/>
          </p:nvPr>
        </p:nvSpPr>
        <p:spPr>
          <a:xfrm>
            <a:off x="364300" y="902250"/>
            <a:ext cx="55308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1977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Bill James publishes his first </a:t>
            </a:r>
            <a:r>
              <a:rPr i="1"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Baseball Abstract</a:t>
            </a: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“Featuring 18 categories of baseball statistics you just can’t find anywhere else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 depth statistics from James’ study of box scores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Rare example of statistics books reaching a mass audience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Officially coins term Sabermetrics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4959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32"/>
              <a:buFont typeface="Arial"/>
              <a:buChar char="○"/>
            </a:pPr>
            <a:r>
              <a:rPr lang="en" sz="1832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Society for American Baseball Research</a:t>
            </a: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9225" y="1076225"/>
            <a:ext cx="2228850" cy="26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idx="1" type="body"/>
          </p:nvPr>
        </p:nvSpPr>
        <p:spPr>
          <a:xfrm>
            <a:off x="311725" y="358200"/>
            <a:ext cx="5719200" cy="4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2002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Oakland A’s GM Billy Beane and his assistant Paul DePodesta utilize a quantitative approach to baseball to help the A’s compete with larger market teams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2003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Bill James hired by Red Sox 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Sabermetric techniques help Red Sox win World Series in 2004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2008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Nate Silver starts FiveThirtyEight.com, helping make statistical insight more accessible to the public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FiveThirtyEight.com acquired by ESPN in 2013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0925" y="1430825"/>
            <a:ext cx="3042474" cy="228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311700" y="2129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Success/Failure of Sabermetrics</a:t>
            </a:r>
            <a:endParaRPr/>
          </a:p>
        </p:txBody>
      </p:sp>
      <p:sp>
        <p:nvSpPr>
          <p:cNvPr id="232" name="Google Shape;232;p30"/>
          <p:cNvSpPr txBox="1"/>
          <p:nvPr>
            <p:ph idx="1" type="body"/>
          </p:nvPr>
        </p:nvSpPr>
        <p:spPr>
          <a:xfrm>
            <a:off x="311700" y="724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Successes</a:t>
            </a:r>
            <a:endParaRPr sz="1800" u="sng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2002 Oakland A’s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Same-handedness pitchers vs. hitters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Catchers’ framing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Strike rate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Runs from Extra Strikes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9" u="sng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Failures</a:t>
            </a:r>
            <a:endParaRPr sz="1829" u="sng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480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830"/>
              <a:buFont typeface="Arial"/>
              <a:buChar char="●"/>
            </a:pPr>
            <a:r>
              <a:rPr lang="en" sz="1829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Simpler statistics don’t tell the whole story</a:t>
            </a:r>
            <a:endParaRPr sz="1829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480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30"/>
              <a:buFont typeface="Arial"/>
              <a:buChar char="○"/>
            </a:pPr>
            <a:r>
              <a:rPr lang="en" sz="1829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Unweighted batting average</a:t>
            </a:r>
            <a:endParaRPr sz="1829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48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30"/>
              <a:buFont typeface="Arial"/>
              <a:buChar char="●"/>
            </a:pPr>
            <a:r>
              <a:rPr lang="en" sz="1829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Baseball traditionalists argue against analytics</a:t>
            </a:r>
            <a:endParaRPr sz="1829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48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30"/>
              <a:buFont typeface="Arial"/>
              <a:buChar char="●"/>
            </a:pPr>
            <a:r>
              <a:rPr lang="en" sz="1829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Ex: Pulling Blake Snell in the 2020 World Series</a:t>
            </a:r>
            <a:endParaRPr sz="1829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9" u="sng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575" y="1683050"/>
            <a:ext cx="3524250" cy="198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 with low confidence" id="239" name="Google Shape;23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8213" y="4497185"/>
            <a:ext cx="1416713" cy="551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40" name="Google Shape;24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373" y="4601179"/>
            <a:ext cx="829837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5611" y="952672"/>
            <a:ext cx="3225300" cy="18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1"/>
          <p:cNvSpPr/>
          <p:nvPr/>
        </p:nvSpPr>
        <p:spPr>
          <a:xfrm>
            <a:off x="5184641" y="2757832"/>
            <a:ext cx="2714100" cy="244200"/>
          </a:xfrm>
          <a:prstGeom prst="rect">
            <a:avLst/>
          </a:prstGeom>
          <a:solidFill>
            <a:srgbClr val="7B7B7B"/>
          </a:solidFill>
          <a:ln cap="flat" cmpd="sng" w="12700">
            <a:solidFill>
              <a:srgbClr val="BF9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Strikeouts in MLB by Year</a:t>
            </a:r>
            <a:endParaRPr sz="1100"/>
          </a:p>
        </p:txBody>
      </p:sp>
      <p:sp>
        <p:nvSpPr>
          <p:cNvPr id="243" name="Google Shape;243;p31"/>
          <p:cNvSpPr/>
          <p:nvPr/>
        </p:nvSpPr>
        <p:spPr>
          <a:xfrm>
            <a:off x="659533" y="602777"/>
            <a:ext cx="3508800" cy="342900"/>
          </a:xfrm>
          <a:prstGeom prst="rect">
            <a:avLst/>
          </a:prstGeom>
          <a:solidFill>
            <a:srgbClr val="7B7B7B"/>
          </a:solidFill>
          <a:ln cap="flat" cmpd="sng" w="12700">
            <a:solidFill>
              <a:srgbClr val="BF9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Proliferation of Analytics</a:t>
            </a:r>
            <a:endParaRPr sz="1100"/>
          </a:p>
        </p:txBody>
      </p:sp>
      <p:sp>
        <p:nvSpPr>
          <p:cNvPr id="244" name="Google Shape;244;p31"/>
          <p:cNvSpPr txBox="1"/>
          <p:nvPr/>
        </p:nvSpPr>
        <p:spPr>
          <a:xfrm>
            <a:off x="659534" y="1007963"/>
            <a:ext cx="3508800" cy="3517200"/>
          </a:xfrm>
          <a:prstGeom prst="rect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Over the last decade analytics has proliferated throughout Major League Baseball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Offensively, the focus is to get hitters on base and to avoid</a:t>
            </a:r>
            <a:r>
              <a:rPr lang="en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higher </a:t>
            </a:r>
            <a:r>
              <a:rPr b="0" i="0" lang="en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risk plays such as stolen bases and bunts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This new style of baseball emphasizing </a:t>
            </a:r>
            <a:r>
              <a:rPr lang="en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home runs</a:t>
            </a:r>
            <a:r>
              <a:rPr b="0" i="0" lang="en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and strikeouts has coincided with a fall in MLB ratings 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“I try to watch a baseball game, and I find it very difficult to be able to watch today” – Hall of Fame reliever Goose Gossage 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.248 MLB batting average in 2019 was the lowest since 1972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In April of 2019 there were more strikeouts than hits for the first time in MLB history</a:t>
            </a:r>
            <a:endParaRPr sz="1100"/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6858" y="2900786"/>
            <a:ext cx="3225300" cy="18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/>
          <p:nvPr/>
        </p:nvSpPr>
        <p:spPr>
          <a:xfrm>
            <a:off x="5184648" y="602777"/>
            <a:ext cx="2714100" cy="244200"/>
          </a:xfrm>
          <a:prstGeom prst="rect">
            <a:avLst/>
          </a:prstGeom>
          <a:solidFill>
            <a:srgbClr val="7B7B7B"/>
          </a:solidFill>
          <a:ln cap="flat" cmpd="sng" w="12700">
            <a:solidFill>
              <a:srgbClr val="BF9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World Series TV Ratings by Year</a:t>
            </a:r>
            <a:endParaRPr sz="1100"/>
          </a:p>
        </p:txBody>
      </p:sp>
      <p:cxnSp>
        <p:nvCxnSpPr>
          <p:cNvPr id="247" name="Google Shape;247;p31"/>
          <p:cNvCxnSpPr/>
          <p:nvPr/>
        </p:nvCxnSpPr>
        <p:spPr>
          <a:xfrm>
            <a:off x="606893" y="472563"/>
            <a:ext cx="72921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8" name="Google Shape;248;p31"/>
          <p:cNvSpPr txBox="1"/>
          <p:nvPr/>
        </p:nvSpPr>
        <p:spPr>
          <a:xfrm>
            <a:off x="606893" y="110372"/>
            <a:ext cx="2041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Cultural Pushback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Cascading Effect on Other Sports</a:t>
            </a:r>
            <a:endParaRPr/>
          </a:p>
        </p:txBody>
      </p:sp>
      <p:sp>
        <p:nvSpPr>
          <p:cNvPr id="254" name="Google Shape;254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Basketball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On-court efficiency of players and teams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</a:t>
            </a:r>
            <a:r>
              <a:rPr lang="en" sz="1200"/>
              <a:t>er-minute measurement ensures individual contributions are measured irrespective of usage volume.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Offensive &amp; defensive efficiency, effective technical shooting percentage, etc.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Football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Football Outsiders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DVOA: defensive-adjusted value over average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Speed Score: adjusted 40-yard dash time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Ice hockey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Corsi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Fenwick</a:t>
            </a:r>
            <a:endParaRPr sz="1200"/>
          </a:p>
        </p:txBody>
      </p:sp>
      <p:pic>
        <p:nvPicPr>
          <p:cNvPr id="255" name="Google Shape;2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300" y="2388550"/>
            <a:ext cx="2471526" cy="13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8064" y="2388550"/>
            <a:ext cx="2018882" cy="18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Stats in Media</a:t>
            </a:r>
            <a:endParaRPr/>
          </a:p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2355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Char char="●"/>
            </a:pPr>
            <a:r>
              <a:rPr b="1"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Wins Above Replacement (WAR)</a:t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○"/>
            </a:pPr>
            <a:r>
              <a:rPr i="1"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If a player got injured and their team had to replace them with a freely available minor leaguer, how much value would the team be losing?</a:t>
            </a:r>
            <a:endParaRPr i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Context, league, and park-neutral; can compare between years, leagues, and teams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Char char="●"/>
            </a:pPr>
            <a:r>
              <a:rPr b="1"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On-Base Plus Slugging (OPS)</a:t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○"/>
            </a:pPr>
            <a:r>
              <a:rPr i="1"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On-base percentage + Slugging percentage</a:t>
            </a:r>
            <a:endParaRPr i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○"/>
            </a:pPr>
            <a:r>
              <a:rPr i="1"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Combine how well a hitter can reach base, with how well he can hit for average and for power</a:t>
            </a:r>
            <a:endParaRPr i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Treats OBP as equal in value with SLG, while OBP is ~1.8x as important as SLG in terms of its effect on run scoring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Char char="●"/>
            </a:pPr>
            <a:r>
              <a:rPr b="1"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Fielding Independent Pitching (FIP)</a:t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○"/>
            </a:pPr>
            <a:r>
              <a:rPr i="1"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Estimates pitcher’s run prevention independent of performance of their defense</a:t>
            </a:r>
            <a:endParaRPr i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Strips out the role of defense, luck, and sequencing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